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8" r:id="rId2"/>
    <p:sldId id="279" r:id="rId3"/>
    <p:sldId id="280" r:id="rId4"/>
    <p:sldId id="281" r:id="rId5"/>
    <p:sldId id="285" r:id="rId6"/>
    <p:sldId id="284" r:id="rId7"/>
    <p:sldId id="286" r:id="rId8"/>
    <p:sldId id="291" r:id="rId9"/>
    <p:sldId id="283" r:id="rId10"/>
    <p:sldId id="282" r:id="rId11"/>
    <p:sldId id="296" r:id="rId12"/>
    <p:sldId id="301" r:id="rId13"/>
    <p:sldId id="302" r:id="rId14"/>
    <p:sldId id="293" r:id="rId15"/>
    <p:sldId id="294" r:id="rId16"/>
    <p:sldId id="295" r:id="rId17"/>
    <p:sldId id="297" r:id="rId18"/>
    <p:sldId id="298" r:id="rId19"/>
    <p:sldId id="300" r:id="rId20"/>
    <p:sldId id="289" r:id="rId21"/>
    <p:sldId id="299" r:id="rId22"/>
    <p:sldId id="290" r:id="rId23"/>
    <p:sldId id="29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44B29-E18A-45CA-90CA-87BC8CAA245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752FF-7FA2-49CF-8E57-B7D3C79F70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94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C752FF-7FA2-49CF-8E57-B7D3C79F70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7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8A269-6A83-456C-BF09-EEE1711C9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6C562E-CBAC-67FA-8E46-CD2CF8BF2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BA521-6028-45A8-516D-AAA254CF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4A626-6CEC-9709-D761-766B8E8B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5AC5D-2C7D-A899-2F6E-385D7169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6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EEF90-00DB-8D04-11FE-79C670AD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A64B30-F17C-9856-4D73-EFF5C7FC8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034E1-61B4-7953-8799-B5C6E700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EA7DC-C58E-0C4B-7391-83316D8C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575D2-16DB-02E4-D0D3-00942EDD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9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9AFDE4-8D35-3FA4-F172-1B89C0CB8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62DFDA-8343-D54F-FF45-BB23049B5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681D0-D628-4CB3-209C-2D9052C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C37E9-D661-C35D-349B-10ED0E52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442404-337C-F45D-BE9D-04C93E17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990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37E864-2A9B-4657-393C-5C3980FB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D45CDA-17F2-C4EC-EBC8-416E8778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43715A-7BB2-8A72-0F7A-3391C194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8ABC3-CFA5-A533-2BB0-F7F53A132D12}"/>
              </a:ext>
            </a:extLst>
          </p:cNvPr>
          <p:cNvSpPr/>
          <p:nvPr userDrawn="1"/>
        </p:nvSpPr>
        <p:spPr>
          <a:xfrm flipV="1">
            <a:off x="1023067" y="1204622"/>
            <a:ext cx="10145865" cy="4571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0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73250-4BAD-6DCC-8093-9F10EEB6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C0A88-69CC-B6BE-1F91-8B65065EE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816C07-AC55-1C1D-DBFC-154EDDF8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BCD74-60C4-F493-DDAE-414191CE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873A0-9B1D-BD68-2DC5-5134530A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4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24928-ADB0-8EA5-B584-28968F5B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066E9-2FF0-56C1-ACBB-C430746FD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AB185-C80F-4F1F-D3D6-44BC6B5F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588BB-724F-94A1-D2B4-247DF21E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9D518-8752-1164-B3C8-93C5EDDB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0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000FC-1840-848E-EEBE-94240CD6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10C8A-A149-52AE-C055-B3C46D54A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519C1B-8F72-2560-AB4F-67B023F22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C8D18-F4B6-F8F7-3D6D-38B07A7F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BA182-8F25-5A72-A251-4A3FC9C9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ADA69-DF06-CFFF-6A1F-521349F1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2F5F5-9695-A20F-5521-80E2B90E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8CB490-2583-A47F-0AFC-8F85C4832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CE9F8-3715-1088-804B-B2F7F95F0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C056E-0D77-D734-1D3D-87FAB21E8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F449D6-ED6E-396F-044F-726C24D7A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D77425-1876-839E-4A5E-892D74341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9167D8-8AA0-8FE5-9CB7-E1FEA5E1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DD2E58-803A-3049-6277-08795E96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1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1F248-936D-BA3D-7876-EC41973A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E018ED-D7B4-F5A1-A904-9969C4F9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BEB27-6332-BE54-D6B4-19F71811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C51574-6F35-7053-AC6F-52A5B87F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4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93C06D-B58E-4681-2B7C-FEE2A41E5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54F8C-E10A-1455-E3FE-9CD627B68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C20412-58F3-03DA-7238-89670FDD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5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C0C49-E4D9-0E04-99D9-644108B0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5E4FD-3316-7E71-DBBE-2CBBAF374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A730D-E232-E898-C708-297BCEE55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957B20-D1E3-437D-1ADE-96CBF481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4DF66F-2372-12FA-704F-9ED1110A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620B0-ED1C-7763-EB1C-91AEB42A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3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86EB2-9AB2-DB25-88EF-A9847063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F95A97-53FE-185F-329C-C952F2629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4402D-F2F8-8AAD-A5B3-608226BC8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E0E0A4-B1E3-46A8-AE25-4E3EA005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18FCF2-C5CF-94A1-0332-F162DD34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006A-508D-E583-CC81-162AC29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0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D120EF-73F0-C99C-BBE0-AD3F055F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5889B-F93B-5D6A-DE22-D5654B1C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9F81A-2C56-D0DA-8490-B615FF9B4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C397D-34BF-4656-8B53-85811B6429B2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21A06-A35C-8DB9-793B-51290C6D6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B6B489-C5DE-5332-7C87-EAD8BA6BD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7C88-F69E-43E7-8AE4-A348674F77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4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D9CE1E-E4E7-4D15-B331-416A405E1E04}"/>
              </a:ext>
            </a:extLst>
          </p:cNvPr>
          <p:cNvSpPr txBox="1"/>
          <p:nvPr/>
        </p:nvSpPr>
        <p:spPr>
          <a:xfrm>
            <a:off x="8332968" y="4667416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20191793 </a:t>
            </a:r>
            <a:r>
              <a:rPr lang="ko-KR" altLang="en-US" dirty="0"/>
              <a:t>한민우</a:t>
            </a:r>
            <a:endParaRPr lang="en-US" altLang="ko-KR" dirty="0"/>
          </a:p>
          <a:p>
            <a:r>
              <a:rPr lang="en-US" altLang="ko-KR" dirty="0"/>
              <a:t>20182658 </a:t>
            </a:r>
            <a:r>
              <a:rPr lang="ko-KR" altLang="en-US" dirty="0"/>
              <a:t>이창민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38F417-AD17-93CB-E2AF-F095FFADEB34}"/>
              </a:ext>
            </a:extLst>
          </p:cNvPr>
          <p:cNvGrpSpPr/>
          <p:nvPr/>
        </p:nvGrpSpPr>
        <p:grpSpPr>
          <a:xfrm>
            <a:off x="1023067" y="1403405"/>
            <a:ext cx="10145865" cy="1574358"/>
            <a:chOff x="1025718" y="1256306"/>
            <a:chExt cx="10145865" cy="15743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EBDD28-1392-BD71-19AB-8791F9DCBCAD}"/>
                </a:ext>
              </a:extLst>
            </p:cNvPr>
            <p:cNvSpPr txBox="1"/>
            <p:nvPr/>
          </p:nvSpPr>
          <p:spPr>
            <a:xfrm>
              <a:off x="2647224" y="1711339"/>
              <a:ext cx="6902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/>
                <a:t>여행지 추천 및 분석</a:t>
              </a:r>
              <a:r>
                <a:rPr lang="en-US" altLang="ko-KR" sz="3200" b="1" dirty="0"/>
                <a:t>, </a:t>
              </a:r>
              <a:r>
                <a:rPr lang="ko-KR" altLang="en-US" sz="3200" b="1" dirty="0"/>
                <a:t>일정 관리 어플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E15636-DB10-3A42-EC49-4AE8A4E6E898}"/>
                </a:ext>
              </a:extLst>
            </p:cNvPr>
            <p:cNvSpPr/>
            <p:nvPr/>
          </p:nvSpPr>
          <p:spPr>
            <a:xfrm>
              <a:off x="1025718" y="1256306"/>
              <a:ext cx="10145865" cy="157435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5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888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3-1.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여행지 정보 저장 </a:t>
            </a:r>
            <a:r>
              <a:rPr lang="en-US" altLang="ko-KR" sz="3200" b="1" dirty="0"/>
              <a:t>-&gt; </a:t>
            </a:r>
            <a:r>
              <a:rPr lang="ko-KR" altLang="en-US" sz="3200" b="1" dirty="0" err="1"/>
              <a:t>웹크롤링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A7016-C3EC-A853-E16F-BEFADB2427E6}"/>
              </a:ext>
            </a:extLst>
          </p:cNvPr>
          <p:cNvSpPr txBox="1"/>
          <p:nvPr/>
        </p:nvSpPr>
        <p:spPr>
          <a:xfrm>
            <a:off x="523740" y="5248576"/>
            <a:ext cx="529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웹크롤링</a:t>
            </a:r>
            <a:r>
              <a:rPr lang="ko-KR" altLang="en-US" dirty="0"/>
              <a:t> 구현 코드 화면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트립어드바이저</a:t>
            </a:r>
            <a:r>
              <a:rPr lang="ko-KR" altLang="en-US" dirty="0"/>
              <a:t> 여행지 정보 사이트 </a:t>
            </a:r>
            <a:r>
              <a:rPr lang="ko-KR" altLang="en-US" dirty="0" err="1"/>
              <a:t>웹크롤링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67E462F-6E90-96B5-2DCB-65463712BFF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75" y="1857428"/>
            <a:ext cx="5357045" cy="3072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B30FD-5964-6DD4-55D2-070472FE0B0C}"/>
              </a:ext>
            </a:extLst>
          </p:cNvPr>
          <p:cNvSpPr txBox="1"/>
          <p:nvPr/>
        </p:nvSpPr>
        <p:spPr>
          <a:xfrm>
            <a:off x="7458323" y="538707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저장된 여행지 추천 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509A2E-70CC-4B1F-9034-DEF881BD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8" y="1981682"/>
            <a:ext cx="5641912" cy="28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891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3-2.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여행지 정보 저장 </a:t>
            </a:r>
            <a:r>
              <a:rPr lang="en-US" altLang="ko-KR" sz="3200" b="1" dirty="0"/>
              <a:t>-&gt; ChatGPT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18FD55-2B86-8E67-D15D-8A9435C9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96" y="1366680"/>
            <a:ext cx="5242922" cy="4743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6C5B5-A3F1-7435-9B3B-966BA7269192}"/>
              </a:ext>
            </a:extLst>
          </p:cNvPr>
          <p:cNvSpPr txBox="1"/>
          <p:nvPr/>
        </p:nvSpPr>
        <p:spPr>
          <a:xfrm>
            <a:off x="1668734" y="6110577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ChatGPT </a:t>
            </a:r>
            <a:r>
              <a:rPr lang="ko-KR" altLang="en-US" dirty="0"/>
              <a:t>여행지 점수 요청 및 검증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CFE93B-EFBB-F89B-43E3-DB556728D30C}"/>
              </a:ext>
            </a:extLst>
          </p:cNvPr>
          <p:cNvSpPr/>
          <p:nvPr/>
        </p:nvSpPr>
        <p:spPr>
          <a:xfrm>
            <a:off x="1685677" y="1685818"/>
            <a:ext cx="2194560" cy="1200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46172B-D7F4-45C1-A716-8CE645985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88" y="2395537"/>
            <a:ext cx="2324100" cy="20669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6A42140-7801-BE62-0FD8-FCD3E131C26C}"/>
              </a:ext>
            </a:extLst>
          </p:cNvPr>
          <p:cNvSpPr/>
          <p:nvPr/>
        </p:nvSpPr>
        <p:spPr>
          <a:xfrm>
            <a:off x="6701872" y="3136611"/>
            <a:ext cx="1159707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DAEB-2ED8-9AE1-85EB-2870D00454DE}"/>
              </a:ext>
            </a:extLst>
          </p:cNvPr>
          <p:cNvSpPr txBox="1"/>
          <p:nvPr/>
        </p:nvSpPr>
        <p:spPr>
          <a:xfrm>
            <a:off x="7345335" y="4507570"/>
            <a:ext cx="371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Flutter</a:t>
            </a:r>
            <a:r>
              <a:rPr lang="ko-KR" altLang="en-US" dirty="0"/>
              <a:t>에서 변환한 점수 지표 화면</a:t>
            </a:r>
          </a:p>
        </p:txBody>
      </p:sp>
    </p:spTree>
    <p:extLst>
      <p:ext uri="{BB962C8B-B14F-4D97-AF65-F5344CB8AC3E}">
        <p14:creationId xmlns:p14="http://schemas.microsoft.com/office/powerpoint/2010/main" val="94289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784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3-2.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여행지 정보 저장 </a:t>
            </a:r>
            <a:r>
              <a:rPr lang="en-US" altLang="ko-KR" sz="3200" b="1" dirty="0"/>
              <a:t>-&gt; DB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4E534A-C0FB-9865-2E12-5E8F7C61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017" y="1828800"/>
            <a:ext cx="3430912" cy="3734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4E4CD-F07B-7C29-BCFB-A1F30E4B73F0}"/>
              </a:ext>
            </a:extLst>
          </p:cNvPr>
          <p:cNvSpPr txBox="1"/>
          <p:nvPr/>
        </p:nvSpPr>
        <p:spPr>
          <a:xfrm>
            <a:off x="7429229" y="568518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연결 코드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F60464-D7F4-CF35-A223-CB3FAA72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47" y="2641804"/>
            <a:ext cx="2733675" cy="1695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DF8B1A-6FE9-5084-3AFA-F52AF5570A17}"/>
              </a:ext>
            </a:extLst>
          </p:cNvPr>
          <p:cNvSpPr txBox="1"/>
          <p:nvPr/>
        </p:nvSpPr>
        <p:spPr>
          <a:xfrm>
            <a:off x="2889253" y="433725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11026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784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3-2.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여행지 정보 저장 </a:t>
            </a:r>
            <a:r>
              <a:rPr lang="en-US" altLang="ko-KR" sz="3200" b="1" dirty="0"/>
              <a:t>-&gt; DB</a:t>
            </a:r>
            <a:endParaRPr lang="ko-KR" altLang="en-US" sz="3200" b="1" dirty="0"/>
          </a:p>
        </p:txBody>
      </p: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52E34954-27B4-2BF9-B7F1-0535051E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7482"/>
            <a:ext cx="10515600" cy="4325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8276A-25A4-98E2-1F47-4FCF51490FC4}"/>
              </a:ext>
            </a:extLst>
          </p:cNvPr>
          <p:cNvSpPr txBox="1"/>
          <p:nvPr/>
        </p:nvSpPr>
        <p:spPr>
          <a:xfrm>
            <a:off x="4431922" y="6042613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내 저장된 여행지 정보</a:t>
            </a:r>
          </a:p>
        </p:txBody>
      </p:sp>
    </p:spTree>
    <p:extLst>
      <p:ext uri="{BB962C8B-B14F-4D97-AF65-F5344CB8AC3E}">
        <p14:creationId xmlns:p14="http://schemas.microsoft.com/office/powerpoint/2010/main" val="383136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3-3.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여행지 추천 화면 구성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9461E5-C135-EEA3-3DA7-739A8FC9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04" y="1597315"/>
            <a:ext cx="2865482" cy="418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F88FC4-0F90-AF1D-817C-A1264DD437EF}"/>
              </a:ext>
            </a:extLst>
          </p:cNvPr>
          <p:cNvSpPr txBox="1"/>
          <p:nvPr/>
        </p:nvSpPr>
        <p:spPr>
          <a:xfrm>
            <a:off x="1429361" y="58256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지역 선택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C3AFBFF-7B2B-6A14-AAC4-16DA438C511C}"/>
              </a:ext>
            </a:extLst>
          </p:cNvPr>
          <p:cNvSpPr/>
          <p:nvPr/>
        </p:nvSpPr>
        <p:spPr>
          <a:xfrm>
            <a:off x="3872891" y="3429000"/>
            <a:ext cx="741530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60E1F-8BB0-AFD9-6CF5-08B6D0F944F7}"/>
              </a:ext>
            </a:extLst>
          </p:cNvPr>
          <p:cNvSpPr txBox="1"/>
          <p:nvPr/>
        </p:nvSpPr>
        <p:spPr>
          <a:xfrm>
            <a:off x="4879452" y="5825613"/>
            <a:ext cx="271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여행지 추천 리스트 화면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861D50-6EA8-B675-CDCD-4C2EB72CB0BE}"/>
              </a:ext>
            </a:extLst>
          </p:cNvPr>
          <p:cNvGrpSpPr/>
          <p:nvPr/>
        </p:nvGrpSpPr>
        <p:grpSpPr>
          <a:xfrm>
            <a:off x="8717760" y="1486264"/>
            <a:ext cx="2588996" cy="4292539"/>
            <a:chOff x="1709358" y="1814329"/>
            <a:chExt cx="3012466" cy="482571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389B8F-9759-FB8E-A83A-CC04786A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0689" y="3085105"/>
              <a:ext cx="2981135" cy="35549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B57893-6518-A2B4-B755-9DC6B03F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9358" y="1814329"/>
              <a:ext cx="3012466" cy="12910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475C90-90F1-A6D3-F9C1-6F2C2330AD91}"/>
              </a:ext>
            </a:extLst>
          </p:cNvPr>
          <p:cNvSpPr txBox="1"/>
          <p:nvPr/>
        </p:nvSpPr>
        <p:spPr>
          <a:xfrm>
            <a:off x="9024731" y="5825613"/>
            <a:ext cx="197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여행지 세부 화면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C20F26C-F4FF-1D60-96C8-E91C8E3C9286}"/>
              </a:ext>
            </a:extLst>
          </p:cNvPr>
          <p:cNvSpPr/>
          <p:nvPr/>
        </p:nvSpPr>
        <p:spPr>
          <a:xfrm>
            <a:off x="7858952" y="3429000"/>
            <a:ext cx="741530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ECB714-56AF-F58B-67CA-0D82B17AF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626" y="1550505"/>
            <a:ext cx="2877504" cy="42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704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3-4.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일정 계획 화면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71CCF-F13F-D478-CD0E-806ADAD5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589" y="1484552"/>
            <a:ext cx="1939241" cy="4750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5047A-C825-7849-4738-1B7B4B808B98}"/>
              </a:ext>
            </a:extLst>
          </p:cNvPr>
          <p:cNvSpPr txBox="1"/>
          <p:nvPr/>
        </p:nvSpPr>
        <p:spPr>
          <a:xfrm>
            <a:off x="8770625" y="62354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예상 완성 구도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B0A5-A783-A4CE-45B2-29166E13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98" y="1534248"/>
            <a:ext cx="3515496" cy="4121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BC590-00EC-9DE9-F82F-E7F7AD4F3D8B}"/>
              </a:ext>
            </a:extLst>
          </p:cNvPr>
          <p:cNvSpPr txBox="1"/>
          <p:nvPr/>
        </p:nvSpPr>
        <p:spPr>
          <a:xfrm>
            <a:off x="1759482" y="5774083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일정 계획 화면</a:t>
            </a:r>
            <a:r>
              <a:rPr lang="en-US" altLang="ko-KR" dirty="0"/>
              <a:t>(</a:t>
            </a:r>
            <a:r>
              <a:rPr lang="ko-KR" altLang="en-US" dirty="0"/>
              <a:t>개발 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33857-E90A-C564-F00B-06B6F37505D8}"/>
              </a:ext>
            </a:extLst>
          </p:cNvPr>
          <p:cNvSpPr txBox="1"/>
          <p:nvPr/>
        </p:nvSpPr>
        <p:spPr>
          <a:xfrm>
            <a:off x="5176130" y="2509357"/>
            <a:ext cx="3079689" cy="18392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 </a:t>
            </a:r>
            <a:r>
              <a:rPr lang="ko-KR" altLang="en-US" dirty="0"/>
              <a:t>개발 완성 시 </a:t>
            </a:r>
            <a:r>
              <a:rPr lang="en-US" altLang="ko-KR" dirty="0"/>
              <a:t>]</a:t>
            </a:r>
          </a:p>
          <a:p>
            <a:pPr algn="ctr"/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일차 별로 일정 계획 가능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여행지 간 이동 시간 표시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지도 연동 이동 경로 표시</a:t>
            </a:r>
          </a:p>
        </p:txBody>
      </p:sp>
    </p:spTree>
    <p:extLst>
      <p:ext uri="{BB962C8B-B14F-4D97-AF65-F5344CB8AC3E}">
        <p14:creationId xmlns:p14="http://schemas.microsoft.com/office/powerpoint/2010/main" val="273719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8005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3-5. </a:t>
            </a:r>
            <a:r>
              <a:rPr lang="ko-KR" altLang="en-US" sz="3200" b="1" dirty="0"/>
              <a:t>개발 과정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일정 계획 지도 경로 표시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B2F68-D490-F864-3796-4A961762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40" y="1407380"/>
            <a:ext cx="2501963" cy="481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614F2-1EE0-8FF5-F9BB-6588C5E7DACD}"/>
              </a:ext>
            </a:extLst>
          </p:cNvPr>
          <p:cNvSpPr txBox="1"/>
          <p:nvPr/>
        </p:nvSpPr>
        <p:spPr>
          <a:xfrm>
            <a:off x="1058130" y="6289347"/>
            <a:ext cx="389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Tmap</a:t>
            </a:r>
            <a:r>
              <a:rPr lang="en-US" altLang="ko-KR" dirty="0"/>
              <a:t> API </a:t>
            </a:r>
            <a:r>
              <a:rPr lang="ko-KR" altLang="en-US" dirty="0"/>
              <a:t>경로 표시 예제 실행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677CC-03C4-1EFB-9FB3-BF893A318E71}"/>
              </a:ext>
            </a:extLst>
          </p:cNvPr>
          <p:cNvSpPr txBox="1"/>
          <p:nvPr/>
        </p:nvSpPr>
        <p:spPr>
          <a:xfrm>
            <a:off x="4532610" y="2701203"/>
            <a:ext cx="3727302" cy="17007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[ </a:t>
            </a:r>
            <a:r>
              <a:rPr lang="ko-KR" altLang="en-US" dirty="0"/>
              <a:t>사용할 지도 표시 정보</a:t>
            </a:r>
            <a:r>
              <a:rPr lang="en-US" altLang="ko-KR" dirty="0"/>
              <a:t>(</a:t>
            </a:r>
            <a:r>
              <a:rPr lang="ko-KR" altLang="en-US" dirty="0"/>
              <a:t>개발 중</a:t>
            </a:r>
            <a:r>
              <a:rPr lang="en-US" altLang="ko-KR" dirty="0"/>
              <a:t>) ]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Tmap</a:t>
            </a:r>
            <a:r>
              <a:rPr lang="en-US" altLang="ko-KR" dirty="0"/>
              <a:t> API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여행지 간 자동차 경로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여행지 간 이동 시간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E5839C-9582-3FFB-BFBA-609075FA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819" y="1437197"/>
            <a:ext cx="1939241" cy="475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86E9C6-DC14-BB83-C8FF-7907928DA527}"/>
              </a:ext>
            </a:extLst>
          </p:cNvPr>
          <p:cNvSpPr txBox="1"/>
          <p:nvPr/>
        </p:nvSpPr>
        <p:spPr>
          <a:xfrm>
            <a:off x="8096437" y="628934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지도 </a:t>
            </a:r>
            <a:r>
              <a:rPr lang="ko-KR" altLang="en-US" dirty="0"/>
              <a:t>사용 </a:t>
            </a:r>
            <a:r>
              <a:rPr lang="ko-KR" altLang="en-US"/>
              <a:t>화면 구도 예상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45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828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/>
              <a:t>4. </a:t>
            </a:r>
            <a:r>
              <a:rPr lang="ko-KR" altLang="en-US" sz="3200" b="1" dirty="0"/>
              <a:t>발견 문제점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Tmap</a:t>
            </a:r>
            <a:r>
              <a:rPr lang="en-US" altLang="ko-KR" sz="3200" b="1" dirty="0"/>
              <a:t> API </a:t>
            </a:r>
            <a:r>
              <a:rPr lang="ko-KR" altLang="en-US" sz="3200" b="1" dirty="0"/>
              <a:t>개발 툴 </a:t>
            </a:r>
            <a:r>
              <a:rPr lang="ko-KR" altLang="en-US" sz="3200" b="1" dirty="0" err="1"/>
              <a:t>비호환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DAF0C-1765-5894-3355-385226116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47" y="2091193"/>
            <a:ext cx="2022978" cy="2128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0B44D2-0EA7-D4C9-CDC4-14F9F87E118B}"/>
              </a:ext>
            </a:extLst>
          </p:cNvPr>
          <p:cNvSpPr txBox="1"/>
          <p:nvPr/>
        </p:nvSpPr>
        <p:spPr>
          <a:xfrm>
            <a:off x="1418246" y="4412973"/>
            <a:ext cx="366158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 개발 툴</a:t>
            </a:r>
            <a:r>
              <a:rPr lang="en-US" altLang="ko-KR" dirty="0"/>
              <a:t>: Flutter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코드 작성 시 테스트 화면에</a:t>
            </a:r>
            <a:endParaRPr lang="en-US" altLang="ko-KR" dirty="0"/>
          </a:p>
          <a:p>
            <a:pPr algn="ctr"/>
            <a:r>
              <a:rPr lang="ko-KR" altLang="en-US" dirty="0"/>
              <a:t>실시간으로 반영해주는 편리한 툴</a:t>
            </a:r>
            <a:endParaRPr lang="en-US" altLang="ko-KR" dirty="0"/>
          </a:p>
          <a:p>
            <a:pPr algn="ctr"/>
            <a:r>
              <a:rPr lang="en-US" altLang="ko-KR" dirty="0"/>
              <a:t>[ </a:t>
            </a:r>
            <a:r>
              <a:rPr lang="ko-KR" altLang="en-US" dirty="0"/>
              <a:t>사용 언어</a:t>
            </a:r>
            <a:r>
              <a:rPr lang="en-US" altLang="ko-KR" dirty="0"/>
              <a:t>: Dart 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36A6D-7C75-B72C-5557-4BBA7F19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08" y="1809791"/>
            <a:ext cx="4867275" cy="240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02396-8556-553B-03AD-2B2E89BE2044}"/>
              </a:ext>
            </a:extLst>
          </p:cNvPr>
          <p:cNvSpPr txBox="1"/>
          <p:nvPr/>
        </p:nvSpPr>
        <p:spPr>
          <a:xfrm>
            <a:off x="6529334" y="4412973"/>
            <a:ext cx="336342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Tmap</a:t>
            </a:r>
            <a:r>
              <a:rPr lang="en-US" altLang="ko-KR" dirty="0"/>
              <a:t> API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자동차 경로 표시 가능</a:t>
            </a:r>
            <a:endParaRPr lang="en-US" altLang="ko-KR" dirty="0"/>
          </a:p>
          <a:p>
            <a:pPr algn="ctr"/>
            <a:r>
              <a:rPr lang="ko-KR" altLang="en-US" dirty="0"/>
              <a:t>여행지 간 이동 시간 표시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00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7318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mtClean="0"/>
              <a:t>4. </a:t>
            </a:r>
            <a:r>
              <a:rPr lang="ko-KR" altLang="en-US" sz="3200" b="1" dirty="0"/>
              <a:t>해결책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Tmap</a:t>
            </a:r>
            <a:r>
              <a:rPr lang="en-US" altLang="ko-KR" sz="3200" b="1" dirty="0"/>
              <a:t> API </a:t>
            </a:r>
            <a:r>
              <a:rPr lang="ko-KR" altLang="en-US" sz="3200" b="1" dirty="0"/>
              <a:t>개발 툴 </a:t>
            </a:r>
            <a:r>
              <a:rPr lang="ko-KR" altLang="en-US" sz="3200" b="1" dirty="0" err="1"/>
              <a:t>비호환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77B4C1-D45E-A15C-2EB3-8885E73C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08" y="1976928"/>
            <a:ext cx="5240792" cy="349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C58DEE-44FC-E533-1FB3-E2EF0CED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426" y="1522866"/>
            <a:ext cx="3128295" cy="4536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6D98FE-1FB6-338B-845E-4C5067F03AC7}"/>
              </a:ext>
            </a:extLst>
          </p:cNvPr>
          <p:cNvSpPr txBox="1"/>
          <p:nvPr/>
        </p:nvSpPr>
        <p:spPr>
          <a:xfrm>
            <a:off x="1472007" y="5612754"/>
            <a:ext cx="45877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Flutter </a:t>
            </a:r>
            <a:r>
              <a:rPr lang="en-US" altLang="ko-KR" dirty="0" err="1"/>
              <a:t>WebViews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- Flutter </a:t>
            </a:r>
            <a:r>
              <a:rPr lang="ko-KR" altLang="en-US" dirty="0"/>
              <a:t>내에서 웹페이지를 보여주는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F58A0-D3F8-F94D-DC7A-8C145CBB07B1}"/>
              </a:ext>
            </a:extLst>
          </p:cNvPr>
          <p:cNvSpPr txBox="1"/>
          <p:nvPr/>
        </p:nvSpPr>
        <p:spPr>
          <a:xfrm>
            <a:off x="7001733" y="6181598"/>
            <a:ext cx="45856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웹페이지 및 웹서버로 </a:t>
            </a:r>
            <a:r>
              <a:rPr lang="en-US" altLang="ko-KR" dirty="0" err="1"/>
              <a:t>Tmap</a:t>
            </a:r>
            <a:r>
              <a:rPr lang="en-US" altLang="ko-KR" dirty="0"/>
              <a:t> API </a:t>
            </a:r>
            <a:r>
              <a:rPr lang="ko-KR" altLang="en-US" dirty="0"/>
              <a:t>구현 예정</a:t>
            </a:r>
          </a:p>
        </p:txBody>
      </p:sp>
    </p:spTree>
    <p:extLst>
      <p:ext uri="{BB962C8B-B14F-4D97-AF65-F5344CB8AC3E}">
        <p14:creationId xmlns:p14="http://schemas.microsoft.com/office/powerpoint/2010/main" val="105466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2D9F4-87EC-8E98-5307-4B635F544E42}"/>
              </a:ext>
            </a:extLst>
          </p:cNvPr>
          <p:cNvSpPr txBox="1"/>
          <p:nvPr/>
        </p:nvSpPr>
        <p:spPr>
          <a:xfrm>
            <a:off x="1269196" y="446055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5. 2</a:t>
            </a:r>
            <a:r>
              <a:rPr lang="ko-KR" altLang="en-US" sz="3200" b="1" dirty="0"/>
              <a:t>학기 개발 계획</a:t>
            </a:r>
            <a:endParaRPr lang="en-US" altLang="ko-K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8F7A0-60DB-7154-AA1D-D50FE44FF42D}"/>
              </a:ext>
            </a:extLst>
          </p:cNvPr>
          <p:cNvSpPr txBox="1"/>
          <p:nvPr/>
        </p:nvSpPr>
        <p:spPr>
          <a:xfrm>
            <a:off x="2289174" y="2311507"/>
            <a:ext cx="743527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어플리케이션 </a:t>
            </a:r>
            <a:r>
              <a:rPr lang="en-US" altLang="ko-KR" sz="2000" dirty="0"/>
              <a:t>UI </a:t>
            </a:r>
            <a:r>
              <a:rPr lang="ko-KR" altLang="en-US" sz="2000" dirty="0"/>
              <a:t>개선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8693-F3BD-9725-4BB6-F49112E38062}"/>
              </a:ext>
            </a:extLst>
          </p:cNvPr>
          <p:cNvSpPr txBox="1"/>
          <p:nvPr/>
        </p:nvSpPr>
        <p:spPr>
          <a:xfrm>
            <a:off x="2289174" y="3151865"/>
            <a:ext cx="743527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Web Server </a:t>
            </a:r>
            <a:r>
              <a:rPr lang="ko-KR" altLang="en-US" sz="2000" dirty="0"/>
              <a:t>구축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Web Page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Tmap</a:t>
            </a:r>
            <a:r>
              <a:rPr lang="en-US" altLang="ko-KR" sz="2000" dirty="0"/>
              <a:t> API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2E0B3-990C-5FAE-26D7-088FD15F6A1C}"/>
              </a:ext>
            </a:extLst>
          </p:cNvPr>
          <p:cNvSpPr txBox="1"/>
          <p:nvPr/>
        </p:nvSpPr>
        <p:spPr>
          <a:xfrm>
            <a:off x="2289174" y="3992223"/>
            <a:ext cx="743527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일정 계획 화면 완성 및 그 외 개발 완성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E25C7B-8211-1206-4F35-8AF53BBB2EC4}"/>
              </a:ext>
            </a:extLst>
          </p:cNvPr>
          <p:cNvSpPr txBox="1"/>
          <p:nvPr/>
        </p:nvSpPr>
        <p:spPr>
          <a:xfrm>
            <a:off x="2289174" y="4908681"/>
            <a:ext cx="7435271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4. DB </a:t>
            </a:r>
            <a:r>
              <a:rPr lang="ko-KR" altLang="en-US" sz="2000" dirty="0"/>
              <a:t>로컬 접속 환경에서 외부 접속 가능 환경으로 구축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3074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1547A-ADDD-A482-63BE-84742603697F}"/>
              </a:ext>
            </a:extLst>
          </p:cNvPr>
          <p:cNvSpPr txBox="1"/>
          <p:nvPr/>
        </p:nvSpPr>
        <p:spPr>
          <a:xfrm>
            <a:off x="1645921" y="1518703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배경 및 주요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36331-0054-4FEC-B15E-2487CE54BBD6}"/>
              </a:ext>
            </a:extLst>
          </p:cNvPr>
          <p:cNvSpPr txBox="1"/>
          <p:nvPr/>
        </p:nvSpPr>
        <p:spPr>
          <a:xfrm>
            <a:off x="1645920" y="306636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개발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9C7FC-098D-2D3D-E344-2C64CD668917}"/>
              </a:ext>
            </a:extLst>
          </p:cNvPr>
          <p:cNvSpPr txBox="1"/>
          <p:nvPr/>
        </p:nvSpPr>
        <p:spPr>
          <a:xfrm>
            <a:off x="1645920" y="2292536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시스템 구성도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2C74E-01B2-2CE2-1221-B36A9660D540}"/>
              </a:ext>
            </a:extLst>
          </p:cNvPr>
          <p:cNvSpPr txBox="1"/>
          <p:nvPr/>
        </p:nvSpPr>
        <p:spPr>
          <a:xfrm>
            <a:off x="1645920" y="3840202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발견 문제점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09D7C-1AC3-D10B-0F00-4C67EBFB5065}"/>
              </a:ext>
            </a:extLst>
          </p:cNvPr>
          <p:cNvSpPr txBox="1"/>
          <p:nvPr/>
        </p:nvSpPr>
        <p:spPr>
          <a:xfrm>
            <a:off x="1645920" y="4614035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5. 2</a:t>
            </a:r>
            <a:r>
              <a:rPr lang="ko-KR" altLang="en-US" sz="2400" b="1" dirty="0"/>
              <a:t>학기 개발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45EC8-A318-F9A6-C234-B1F22F51EB88}"/>
              </a:ext>
            </a:extLst>
          </p:cNvPr>
          <p:cNvSpPr txBox="1"/>
          <p:nvPr/>
        </p:nvSpPr>
        <p:spPr>
          <a:xfrm>
            <a:off x="1654397" y="5387868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 err="1"/>
              <a:t>팀역할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7936E-6506-DEA6-E486-7CA91861C873}"/>
              </a:ext>
            </a:extLst>
          </p:cNvPr>
          <p:cNvSpPr txBox="1"/>
          <p:nvPr/>
        </p:nvSpPr>
        <p:spPr>
          <a:xfrm>
            <a:off x="1645920" y="616170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데모 영상</a:t>
            </a:r>
          </a:p>
        </p:txBody>
      </p:sp>
    </p:spTree>
    <p:extLst>
      <p:ext uri="{BB962C8B-B14F-4D97-AF65-F5344CB8AC3E}">
        <p14:creationId xmlns:p14="http://schemas.microsoft.com/office/powerpoint/2010/main" val="341332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2D9F4-87EC-8E98-5307-4B635F544E42}"/>
              </a:ext>
            </a:extLst>
          </p:cNvPr>
          <p:cNvSpPr txBox="1"/>
          <p:nvPr/>
        </p:nvSpPr>
        <p:spPr>
          <a:xfrm>
            <a:off x="1269196" y="446055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6. </a:t>
            </a:r>
            <a:r>
              <a:rPr lang="ko-KR" altLang="en-US" sz="3200" b="1" dirty="0"/>
              <a:t>팀 역할</a:t>
            </a:r>
            <a:endParaRPr lang="en-US" altLang="ko-KR" sz="32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FB5200BC-DE70-F692-9C77-FC755D1E4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07261"/>
              </p:ext>
            </p:extLst>
          </p:nvPr>
        </p:nvGraphicFramePr>
        <p:xfrm>
          <a:off x="1038085" y="3009644"/>
          <a:ext cx="10141448" cy="122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942">
                  <a:extLst>
                    <a:ext uri="{9D8B030D-6E8A-4147-A177-3AD203B41FA5}">
                      <a16:colId xmlns:a16="http://schemas.microsoft.com/office/drawing/2014/main" val="1665927300"/>
                    </a:ext>
                  </a:extLst>
                </a:gridCol>
                <a:gridCol w="8571506">
                  <a:extLst>
                    <a:ext uri="{9D8B030D-6E8A-4147-A177-3AD203B41FA5}">
                      <a16:colId xmlns:a16="http://schemas.microsoft.com/office/drawing/2014/main" val="1187330666"/>
                    </a:ext>
                  </a:extLst>
                </a:gridCol>
              </a:tblGrid>
              <a:tr h="611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한민우</a:t>
                      </a:r>
                      <a:endParaRPr lang="en-US" altLang="ko-KR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API, Web Server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구축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데이터베이스 설계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안드로이드 어플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316970"/>
                  </a:ext>
                </a:extLst>
              </a:tr>
              <a:tr h="611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이창민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웹크롤링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구현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데이터베이스 구축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 구축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안드로이드 어플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99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01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2D9F4-87EC-8E98-5307-4B635F544E42}"/>
              </a:ext>
            </a:extLst>
          </p:cNvPr>
          <p:cNvSpPr txBox="1"/>
          <p:nvPr/>
        </p:nvSpPr>
        <p:spPr>
          <a:xfrm>
            <a:off x="1269196" y="446055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7. </a:t>
            </a:r>
            <a:r>
              <a:rPr lang="ko-KR" altLang="en-US" sz="3200" b="1" dirty="0"/>
              <a:t>데모 영상</a:t>
            </a:r>
            <a:endParaRPr lang="en-US" altLang="ko-KR" sz="3200" b="1" dirty="0"/>
          </a:p>
        </p:txBody>
      </p:sp>
      <p:pic>
        <p:nvPicPr>
          <p:cNvPr id="3" name="데모영상">
            <a:hlinkClick r:id="" action="ppaction://media"/>
            <a:extLst>
              <a:ext uri="{FF2B5EF4-FFF2-40B4-BE49-F238E27FC236}">
                <a16:creationId xmlns:a16="http://schemas.microsoft.com/office/drawing/2014/main" id="{7C8059E0-FF67-DB62-9B09-653F47C4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8993" y="1399428"/>
            <a:ext cx="3354014" cy="4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672A0C-53CC-F905-41DA-FFC9CF92B7FA}"/>
              </a:ext>
            </a:extLst>
          </p:cNvPr>
          <p:cNvGrpSpPr/>
          <p:nvPr/>
        </p:nvGrpSpPr>
        <p:grpSpPr>
          <a:xfrm>
            <a:off x="911748" y="2515763"/>
            <a:ext cx="10145865" cy="1574358"/>
            <a:chOff x="914399" y="1446313"/>
            <a:chExt cx="10145865" cy="1574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31889-FA30-75F9-5118-F652A074717B}"/>
                </a:ext>
              </a:extLst>
            </p:cNvPr>
            <p:cNvSpPr txBox="1"/>
            <p:nvPr/>
          </p:nvSpPr>
          <p:spPr>
            <a:xfrm>
              <a:off x="4356115" y="1817993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/>
                <a:t>감사합니다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93DBC3-1107-0247-61DB-FA693007B437}"/>
                </a:ext>
              </a:extLst>
            </p:cNvPr>
            <p:cNvSpPr/>
            <p:nvPr/>
          </p:nvSpPr>
          <p:spPr>
            <a:xfrm>
              <a:off x="914399" y="1446313"/>
              <a:ext cx="10145865" cy="157435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7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A672A0C-53CC-F905-41DA-FFC9CF92B7FA}"/>
              </a:ext>
            </a:extLst>
          </p:cNvPr>
          <p:cNvGrpSpPr/>
          <p:nvPr/>
        </p:nvGrpSpPr>
        <p:grpSpPr>
          <a:xfrm>
            <a:off x="911748" y="2515763"/>
            <a:ext cx="10145865" cy="1574358"/>
            <a:chOff x="914399" y="1446313"/>
            <a:chExt cx="10145865" cy="1574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31889-FA30-75F9-5118-F652A074717B}"/>
                </a:ext>
              </a:extLst>
            </p:cNvPr>
            <p:cNvSpPr txBox="1"/>
            <p:nvPr/>
          </p:nvSpPr>
          <p:spPr>
            <a:xfrm>
              <a:off x="4555689" y="1817993"/>
              <a:ext cx="28632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/>
                <a:t>질의 응답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93DBC3-1107-0247-61DB-FA693007B437}"/>
                </a:ext>
              </a:extLst>
            </p:cNvPr>
            <p:cNvSpPr/>
            <p:nvPr/>
          </p:nvSpPr>
          <p:spPr>
            <a:xfrm>
              <a:off x="914399" y="1446313"/>
              <a:ext cx="10145865" cy="157435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32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1. </a:t>
            </a:r>
            <a:r>
              <a:rPr lang="ko-KR" altLang="en-US" sz="3200" b="1" dirty="0"/>
              <a:t>배경 및 필요성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A30F77-1587-4699-1F09-083DF40E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39" y="1582057"/>
            <a:ext cx="4584589" cy="2755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B655D-94D5-5133-BE69-998815A08FB5}"/>
              </a:ext>
            </a:extLst>
          </p:cNvPr>
          <p:cNvSpPr txBox="1"/>
          <p:nvPr/>
        </p:nvSpPr>
        <p:spPr>
          <a:xfrm>
            <a:off x="7085320" y="4337688"/>
            <a:ext cx="3932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출처 </a:t>
            </a:r>
            <a:r>
              <a:rPr lang="en-US" altLang="ko-KR" sz="1100" dirty="0"/>
              <a:t>: 2022</a:t>
            </a:r>
            <a:r>
              <a:rPr lang="ko-KR" altLang="en-US" sz="1100" dirty="0"/>
              <a:t>년 </a:t>
            </a:r>
            <a:r>
              <a:rPr lang="ko-KR" altLang="en-US" sz="1100" dirty="0" err="1"/>
              <a:t>컨슈머인사이트</a:t>
            </a:r>
            <a:r>
              <a:rPr lang="ko-KR" altLang="en-US" sz="1100" dirty="0"/>
              <a:t> 여행 행태 및 계획 주례 조사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F5A2F2-81BA-3563-151B-CCD2F8403911}"/>
              </a:ext>
            </a:extLst>
          </p:cNvPr>
          <p:cNvGrpSpPr/>
          <p:nvPr/>
        </p:nvGrpSpPr>
        <p:grpSpPr>
          <a:xfrm>
            <a:off x="570462" y="2058691"/>
            <a:ext cx="6098144" cy="1966626"/>
            <a:chOff x="1269195" y="1989530"/>
            <a:chExt cx="6098144" cy="14907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BC2B84-3510-97EC-F222-17D3BC627032}"/>
                </a:ext>
              </a:extLst>
            </p:cNvPr>
            <p:cNvSpPr txBox="1"/>
            <p:nvPr/>
          </p:nvSpPr>
          <p:spPr>
            <a:xfrm>
              <a:off x="1269195" y="1989530"/>
              <a:ext cx="3999813" cy="536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 dirty="0"/>
                <a:t>코로나 종료 이후 여행객 증가 </a:t>
              </a:r>
              <a:r>
                <a:rPr lang="en-US" altLang="ko-KR" sz="2000" b="1" dirty="0"/>
                <a:t/>
              </a:r>
              <a:br>
                <a:rPr lang="en-US" altLang="ko-KR" sz="2000" b="1" dirty="0"/>
              </a:br>
              <a:r>
                <a:rPr lang="en-US" altLang="ko-KR" sz="2000" b="1" dirty="0"/>
                <a:t>-&gt; </a:t>
              </a:r>
              <a:r>
                <a:rPr lang="ko-KR" altLang="en-US" sz="2000" b="1" dirty="0"/>
                <a:t>여행 어플 수요 증가 예상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B7DC9-0ACA-F958-1F52-2F05FBA1B048}"/>
                </a:ext>
              </a:extLst>
            </p:cNvPr>
            <p:cNvSpPr txBox="1"/>
            <p:nvPr/>
          </p:nvSpPr>
          <p:spPr>
            <a:xfrm>
              <a:off x="1269195" y="2943688"/>
              <a:ext cx="6098144" cy="536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 dirty="0"/>
                <a:t>여행 계획 시 조사할 자료 다수</a:t>
              </a:r>
              <a:r>
                <a:rPr lang="en-US" altLang="ko-KR" sz="2000" b="1" dirty="0"/>
                <a:t/>
              </a:r>
              <a:br>
                <a:rPr lang="en-US" altLang="ko-KR" sz="2000" b="1" dirty="0"/>
              </a:br>
              <a:r>
                <a:rPr lang="en-US" altLang="ko-KR" sz="2000" b="1" dirty="0"/>
                <a:t>-&gt; </a:t>
              </a:r>
              <a:r>
                <a:rPr lang="ko-KR" altLang="en-US" sz="2000" b="1" dirty="0"/>
                <a:t>여행지 및 리뷰의 정보 조사에 많은 시간 소요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E1F556-BB9E-4AD9-817D-45EFCDAD88CF}"/>
              </a:ext>
            </a:extLst>
          </p:cNvPr>
          <p:cNvGrpSpPr/>
          <p:nvPr/>
        </p:nvGrpSpPr>
        <p:grpSpPr>
          <a:xfrm>
            <a:off x="1023067" y="5145271"/>
            <a:ext cx="10145865" cy="892888"/>
            <a:chOff x="1025718" y="1256306"/>
            <a:chExt cx="10145865" cy="1574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3D0922-E1D8-A636-7043-15DBD4CD6FF7}"/>
                </a:ext>
              </a:extLst>
            </p:cNvPr>
            <p:cNvSpPr txBox="1"/>
            <p:nvPr/>
          </p:nvSpPr>
          <p:spPr>
            <a:xfrm>
              <a:off x="1423331" y="1527941"/>
              <a:ext cx="9350637" cy="1031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/>
                <a:t>추천</a:t>
              </a:r>
              <a:r>
                <a:rPr lang="en-US" altLang="ko-KR" sz="3200" b="1" dirty="0"/>
                <a:t>, </a:t>
              </a:r>
              <a:r>
                <a:rPr lang="ko-KR" altLang="en-US" sz="3200" b="1" dirty="0"/>
                <a:t>분석</a:t>
              </a:r>
              <a:r>
                <a:rPr lang="en-US" altLang="ko-KR" sz="3200" b="1" dirty="0"/>
                <a:t>, </a:t>
              </a:r>
              <a:r>
                <a:rPr lang="ko-KR" altLang="en-US" sz="3200" b="1" dirty="0"/>
                <a:t>일정 계획이 다 되는 편리한 어플 필요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A1622E-E886-8915-EADD-83D34D136748}"/>
                </a:ext>
              </a:extLst>
            </p:cNvPr>
            <p:cNvSpPr/>
            <p:nvPr/>
          </p:nvSpPr>
          <p:spPr>
            <a:xfrm>
              <a:off x="1025718" y="1256306"/>
              <a:ext cx="10145865" cy="157435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58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1-1. </a:t>
            </a:r>
            <a:r>
              <a:rPr lang="ko-KR" altLang="en-US" sz="3200" b="1" dirty="0" err="1"/>
              <a:t>차별점</a:t>
            </a:r>
            <a:r>
              <a:rPr lang="ko-KR" altLang="en-US" sz="3200" b="1" dirty="0"/>
              <a:t> 및 주요 기능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BB05C9-6A9D-335D-8FB0-584C625C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96" y="1526649"/>
            <a:ext cx="2224134" cy="49425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611A9C-1DC7-4318-06B5-41A4A0D4B8A6}"/>
              </a:ext>
            </a:extLst>
          </p:cNvPr>
          <p:cNvSpPr txBox="1"/>
          <p:nvPr/>
        </p:nvSpPr>
        <p:spPr>
          <a:xfrm>
            <a:off x="1039010" y="6469169"/>
            <a:ext cx="2834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사진 출처 </a:t>
            </a:r>
            <a:r>
              <a:rPr lang="en-US" altLang="ko-KR" sz="1100" dirty="0"/>
              <a:t>: ‘</a:t>
            </a:r>
            <a:r>
              <a:rPr lang="ko-KR" altLang="en-US" sz="1100" dirty="0"/>
              <a:t>대동여행지도</a:t>
            </a:r>
            <a:r>
              <a:rPr lang="en-US" altLang="ko-KR" sz="1100" dirty="0"/>
              <a:t>’ </a:t>
            </a:r>
            <a:r>
              <a:rPr lang="ko-KR" altLang="en-US" sz="1100" dirty="0"/>
              <a:t>여행지 추천 앱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FBB7F15-AD6B-CAE7-2B94-6D405C91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99" y="1526650"/>
            <a:ext cx="2213047" cy="49178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25704B-6806-B21F-64A2-B27316C81BD5}"/>
              </a:ext>
            </a:extLst>
          </p:cNvPr>
          <p:cNvSpPr txBox="1"/>
          <p:nvPr/>
        </p:nvSpPr>
        <p:spPr>
          <a:xfrm>
            <a:off x="3940806" y="6453780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사진 출처 </a:t>
            </a:r>
            <a:r>
              <a:rPr lang="en-US" altLang="ko-KR" sz="1200" dirty="0"/>
              <a:t>: ‘</a:t>
            </a:r>
            <a:r>
              <a:rPr lang="ko-KR" altLang="en-US" sz="1200" dirty="0" err="1"/>
              <a:t>트리플</a:t>
            </a:r>
            <a:r>
              <a:rPr lang="en-US" altLang="ko-KR" sz="1200" dirty="0"/>
              <a:t>’ </a:t>
            </a:r>
            <a:r>
              <a:rPr lang="ko-KR" altLang="en-US" sz="1200" dirty="0"/>
              <a:t>여행관리 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79621-1499-D360-0BA6-FF53ADD3ED5E}"/>
              </a:ext>
            </a:extLst>
          </p:cNvPr>
          <p:cNvSpPr txBox="1"/>
          <p:nvPr/>
        </p:nvSpPr>
        <p:spPr>
          <a:xfrm>
            <a:off x="6948638" y="2947610"/>
            <a:ext cx="3974165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일반적으로 여행지 어플은</a:t>
            </a:r>
            <a:endParaRPr lang="en-US" altLang="ko-KR" dirty="0"/>
          </a:p>
          <a:p>
            <a:r>
              <a:rPr lang="ko-KR" altLang="en-US" dirty="0"/>
              <a:t>여행지 위치를 지도에 보여주기만 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E9536A-7316-EA08-2E00-EB32819B8A65}"/>
              </a:ext>
            </a:extLst>
          </p:cNvPr>
          <p:cNvSpPr txBox="1"/>
          <p:nvPr/>
        </p:nvSpPr>
        <p:spPr>
          <a:xfrm>
            <a:off x="6948637" y="4181770"/>
            <a:ext cx="3974165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여행갈</a:t>
            </a:r>
            <a:r>
              <a:rPr lang="ko-KR" altLang="en-US" dirty="0"/>
              <a:t> 때 이동 경로와 시간에 대해</a:t>
            </a:r>
            <a:endParaRPr lang="en-US" altLang="ko-KR" dirty="0"/>
          </a:p>
          <a:p>
            <a:r>
              <a:rPr lang="ko-KR" altLang="en-US" dirty="0"/>
              <a:t>인터넷을 따로 실행하여 조사해야 함</a:t>
            </a:r>
          </a:p>
        </p:txBody>
      </p:sp>
    </p:spTree>
    <p:extLst>
      <p:ext uri="{BB962C8B-B14F-4D97-AF65-F5344CB8AC3E}">
        <p14:creationId xmlns:p14="http://schemas.microsoft.com/office/powerpoint/2010/main" val="167923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4796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1-1. </a:t>
            </a:r>
            <a:r>
              <a:rPr lang="ko-KR" altLang="en-US" sz="3200" b="1" dirty="0" err="1"/>
              <a:t>차별점</a:t>
            </a:r>
            <a:r>
              <a:rPr lang="ko-KR" altLang="en-US" sz="3200" b="1" dirty="0"/>
              <a:t> 및 주요 기능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69ECD6-6B1F-9000-FC0B-04C2AF69E0AC}"/>
              </a:ext>
            </a:extLst>
          </p:cNvPr>
          <p:cNvGrpSpPr/>
          <p:nvPr/>
        </p:nvGrpSpPr>
        <p:grpSpPr>
          <a:xfrm>
            <a:off x="1448598" y="1788024"/>
            <a:ext cx="2911131" cy="4743191"/>
            <a:chOff x="1840483" y="1665515"/>
            <a:chExt cx="2478425" cy="410850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681BD9-3418-B933-67E9-40F5E26761CA}"/>
                </a:ext>
              </a:extLst>
            </p:cNvPr>
            <p:cNvSpPr/>
            <p:nvPr/>
          </p:nvSpPr>
          <p:spPr>
            <a:xfrm>
              <a:off x="1850880" y="3886550"/>
              <a:ext cx="2468028" cy="2616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4376C87-CFE4-70DF-E020-E86E6C2CD0FF}"/>
                </a:ext>
              </a:extLst>
            </p:cNvPr>
            <p:cNvSpPr/>
            <p:nvPr/>
          </p:nvSpPr>
          <p:spPr>
            <a:xfrm>
              <a:off x="1850879" y="4148160"/>
              <a:ext cx="2468028" cy="2616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08E42E-2C22-9F06-4F43-5FBEC54BD26E}"/>
                </a:ext>
              </a:extLst>
            </p:cNvPr>
            <p:cNvSpPr/>
            <p:nvPr/>
          </p:nvSpPr>
          <p:spPr>
            <a:xfrm>
              <a:off x="1850879" y="4409113"/>
              <a:ext cx="2468028" cy="26161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85BC76C-7B2F-CFCA-73E9-7D86637DC231}"/>
                </a:ext>
              </a:extLst>
            </p:cNvPr>
            <p:cNvSpPr/>
            <p:nvPr/>
          </p:nvSpPr>
          <p:spPr>
            <a:xfrm>
              <a:off x="1850880" y="1665515"/>
              <a:ext cx="2468028" cy="4101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493C2C-8318-14FD-D7F1-0963243C39F5}"/>
                </a:ext>
              </a:extLst>
            </p:cNvPr>
            <p:cNvSpPr/>
            <p:nvPr/>
          </p:nvSpPr>
          <p:spPr>
            <a:xfrm>
              <a:off x="1850880" y="3624940"/>
              <a:ext cx="2468028" cy="12504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C3FB4FD-B297-7DF3-9CD2-1B10A9C23AD3}"/>
                </a:ext>
              </a:extLst>
            </p:cNvPr>
            <p:cNvSpPr/>
            <p:nvPr/>
          </p:nvSpPr>
          <p:spPr>
            <a:xfrm>
              <a:off x="1850880" y="4875426"/>
              <a:ext cx="2468028" cy="8985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4DBD3-4832-9AD7-35B5-5A8B6291B547}"/>
                </a:ext>
              </a:extLst>
            </p:cNvPr>
            <p:cNvSpPr txBox="1"/>
            <p:nvPr/>
          </p:nvSpPr>
          <p:spPr>
            <a:xfrm>
              <a:off x="1850880" y="3624940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Day 1</a:t>
              </a:r>
              <a:endParaRPr lang="ko-KR" altLang="en-US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B300D9-0C7D-9FCC-6ABB-B8A8713E82A1}"/>
                </a:ext>
              </a:extLst>
            </p:cNvPr>
            <p:cNvSpPr txBox="1"/>
            <p:nvPr/>
          </p:nvSpPr>
          <p:spPr>
            <a:xfrm>
              <a:off x="2010375" y="3886550"/>
              <a:ext cx="12875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1. </a:t>
              </a:r>
              <a:r>
                <a:rPr lang="ko-KR" altLang="en-US" sz="1100" dirty="0"/>
                <a:t>전주 한옥 마을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6EE4CB-B700-8C26-ADA4-45CF4BA0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854" y="1880251"/>
              <a:ext cx="1594077" cy="12669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DA1EA7-CF3E-0E58-C7F1-0BA5B649E513}"/>
                </a:ext>
              </a:extLst>
            </p:cNvPr>
            <p:cNvSpPr txBox="1"/>
            <p:nvPr/>
          </p:nvSpPr>
          <p:spPr>
            <a:xfrm>
              <a:off x="2010375" y="4140763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2. </a:t>
              </a:r>
              <a:r>
                <a:rPr lang="ko-KR" altLang="en-US" sz="1100" dirty="0" err="1"/>
                <a:t>객리단길</a:t>
              </a:r>
              <a:endParaRPr lang="ko-KR" altLang="en-US" sz="11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64994-F4B9-B634-59B4-E9F5F5574C87}"/>
                </a:ext>
              </a:extLst>
            </p:cNvPr>
            <p:cNvSpPr txBox="1"/>
            <p:nvPr/>
          </p:nvSpPr>
          <p:spPr>
            <a:xfrm>
              <a:off x="2010375" y="4400261"/>
              <a:ext cx="9557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3. </a:t>
              </a:r>
              <a:r>
                <a:rPr lang="ko-KR" altLang="en-US" sz="1100" dirty="0"/>
                <a:t>덕진 공원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954659-D571-172F-8674-BDA2574A5D24}"/>
                </a:ext>
              </a:extLst>
            </p:cNvPr>
            <p:cNvSpPr txBox="1"/>
            <p:nvPr/>
          </p:nvSpPr>
          <p:spPr>
            <a:xfrm>
              <a:off x="1840483" y="4865917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Day 2</a:t>
              </a:r>
              <a:endParaRPr lang="ko-KR" altLang="en-US" sz="11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0ECD66-8D62-20D1-3FE1-9015B0C37E7D}"/>
              </a:ext>
            </a:extLst>
          </p:cNvPr>
          <p:cNvSpPr txBox="1"/>
          <p:nvPr/>
        </p:nvSpPr>
        <p:spPr>
          <a:xfrm>
            <a:off x="1899413" y="3500193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예시 사진 </a:t>
            </a:r>
            <a:r>
              <a:rPr lang="en-US" altLang="ko-KR" sz="1050" dirty="0"/>
              <a:t>: </a:t>
            </a:r>
            <a:r>
              <a:rPr lang="ko-KR" altLang="en-US" sz="1050" dirty="0"/>
              <a:t>네이버지도 </a:t>
            </a:r>
            <a:r>
              <a:rPr lang="ko-KR" altLang="en-US" sz="1050" dirty="0" err="1"/>
              <a:t>길찾기</a:t>
            </a:r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9A72F-6B04-2580-F9C7-1277CF8CE63C}"/>
              </a:ext>
            </a:extLst>
          </p:cNvPr>
          <p:cNvSpPr txBox="1"/>
          <p:nvPr/>
        </p:nvSpPr>
        <p:spPr>
          <a:xfrm>
            <a:off x="5391267" y="2430161"/>
            <a:ext cx="5416867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지도에 </a:t>
            </a:r>
            <a:r>
              <a:rPr lang="ko-KR" altLang="en-US" sz="2000" dirty="0" err="1"/>
              <a:t>표시뿐만</a:t>
            </a:r>
            <a:r>
              <a:rPr lang="ko-KR" altLang="en-US" sz="2000" dirty="0"/>
              <a:t> 아니라 자동차 </a:t>
            </a:r>
            <a:r>
              <a:rPr lang="ko-KR" altLang="en-US" sz="2000" b="1" dirty="0"/>
              <a:t>이동 경로와 </a:t>
            </a:r>
            <a:endParaRPr lang="en-US" altLang="ko-KR" sz="2000" b="1" dirty="0"/>
          </a:p>
          <a:p>
            <a:r>
              <a:rPr lang="ko-KR" altLang="en-US" sz="2000" b="1" dirty="0"/>
              <a:t>소요시간</a:t>
            </a:r>
            <a:r>
              <a:rPr lang="ko-KR" altLang="en-US" sz="2000" dirty="0"/>
              <a:t>도 보여주어 이동 계획에 도움을 줌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E5BEBB33-F781-1EBC-38FB-2152694C5466}"/>
              </a:ext>
            </a:extLst>
          </p:cNvPr>
          <p:cNvSpPr/>
          <p:nvPr/>
        </p:nvSpPr>
        <p:spPr>
          <a:xfrm>
            <a:off x="7751127" y="4071065"/>
            <a:ext cx="620202" cy="738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99EBE-D887-E656-A09B-7EAC4A42B431}"/>
              </a:ext>
            </a:extLst>
          </p:cNvPr>
          <p:cNvSpPr txBox="1"/>
          <p:nvPr/>
        </p:nvSpPr>
        <p:spPr>
          <a:xfrm>
            <a:off x="5192494" y="5081763"/>
            <a:ext cx="5737468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인터넷을 실행시킬 필요 없이 </a:t>
            </a:r>
            <a:r>
              <a:rPr lang="en-US" altLang="ko-KR" sz="2000" dirty="0"/>
              <a:t>1</a:t>
            </a:r>
            <a:r>
              <a:rPr lang="ko-KR" altLang="en-US" sz="2000" dirty="0"/>
              <a:t>개의 어플로 해결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3FDA49-1712-6B6C-1187-DED302733D0F}"/>
              </a:ext>
            </a:extLst>
          </p:cNvPr>
          <p:cNvSpPr/>
          <p:nvPr/>
        </p:nvSpPr>
        <p:spPr>
          <a:xfrm>
            <a:off x="3667449" y="4098825"/>
            <a:ext cx="644338" cy="184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일정추천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C7D2B-2E32-0069-1C2A-F5C1230D0E01}"/>
              </a:ext>
            </a:extLst>
          </p:cNvPr>
          <p:cNvSpPr txBox="1"/>
          <p:nvPr/>
        </p:nvSpPr>
        <p:spPr>
          <a:xfrm>
            <a:off x="5391266" y="3140238"/>
            <a:ext cx="5416868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여행지 방문 순서 및 활동 시간</a:t>
            </a:r>
            <a:r>
              <a:rPr lang="ko-KR" altLang="en-US" sz="2000" dirty="0"/>
              <a:t>도</a:t>
            </a:r>
            <a:r>
              <a:rPr lang="ko-KR" altLang="en-US" sz="2000" b="1" dirty="0"/>
              <a:t> </a:t>
            </a:r>
            <a:r>
              <a:rPr lang="ko-KR" altLang="en-US" sz="2000" dirty="0"/>
              <a:t>알려주어 </a:t>
            </a:r>
            <a:endParaRPr lang="en-US" altLang="ko-KR" sz="2000" dirty="0"/>
          </a:p>
          <a:p>
            <a:r>
              <a:rPr lang="ko-KR" altLang="en-US" sz="2000" dirty="0"/>
              <a:t>자동으로 여행계획을 추천해주는 편리함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D8C8A5-AB74-BC76-4570-5B5752FEA0D4}"/>
              </a:ext>
            </a:extLst>
          </p:cNvPr>
          <p:cNvSpPr txBox="1"/>
          <p:nvPr/>
        </p:nvSpPr>
        <p:spPr>
          <a:xfrm>
            <a:off x="1500264" y="137252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어플 경로 표시 예시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01B981-4D93-CF39-4E27-F6459A2570C3}"/>
              </a:ext>
            </a:extLst>
          </p:cNvPr>
          <p:cNvSpPr txBox="1"/>
          <p:nvPr/>
        </p:nvSpPr>
        <p:spPr>
          <a:xfrm>
            <a:off x="9194550" y="2116441"/>
            <a:ext cx="125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Tmap</a:t>
            </a:r>
            <a:r>
              <a:rPr lang="en-US" altLang="ko-KR" sz="1200" b="1" dirty="0"/>
              <a:t> API </a:t>
            </a:r>
            <a:r>
              <a:rPr lang="ko-KR" altLang="en-US" sz="1200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8141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4796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1-2. </a:t>
            </a:r>
            <a:r>
              <a:rPr lang="ko-KR" altLang="en-US" sz="3200" b="1" dirty="0" err="1"/>
              <a:t>차별점</a:t>
            </a:r>
            <a:r>
              <a:rPr lang="ko-KR" altLang="en-US" sz="3200" b="1" dirty="0"/>
              <a:t> 및 주요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232B4D-1E39-B37C-30BF-96E4F847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77" y="1522369"/>
            <a:ext cx="3902322" cy="47842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2E43821-A570-72F1-2748-7B16C9E0E1A9}"/>
              </a:ext>
            </a:extLst>
          </p:cNvPr>
          <p:cNvSpPr/>
          <p:nvPr/>
        </p:nvSpPr>
        <p:spPr>
          <a:xfrm>
            <a:off x="1042448" y="3126898"/>
            <a:ext cx="2552866" cy="1453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A390E-99F6-A32D-9DA6-E73D6D78FB99}"/>
              </a:ext>
            </a:extLst>
          </p:cNvPr>
          <p:cNvSpPr txBox="1"/>
          <p:nvPr/>
        </p:nvSpPr>
        <p:spPr>
          <a:xfrm>
            <a:off x="2318881" y="6306640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사진 출처 </a:t>
            </a:r>
            <a:r>
              <a:rPr lang="en-US" altLang="ko-KR" sz="1200" dirty="0"/>
              <a:t>: ‘</a:t>
            </a:r>
            <a:r>
              <a:rPr lang="ko-KR" altLang="en-US" sz="1200" dirty="0" err="1"/>
              <a:t>트리플</a:t>
            </a:r>
            <a:r>
              <a:rPr lang="en-US" altLang="ko-KR" sz="1200" dirty="0"/>
              <a:t>’ </a:t>
            </a:r>
            <a:r>
              <a:rPr lang="ko-KR" altLang="en-US" sz="1200" dirty="0"/>
              <a:t>여행관리 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56531E-C5CD-BEE1-F651-C0D37519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4" y="1522369"/>
            <a:ext cx="3419984" cy="299103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445DAB6-8ED3-B74F-44A3-FFFCB79C929D}"/>
              </a:ext>
            </a:extLst>
          </p:cNvPr>
          <p:cNvSpPr/>
          <p:nvPr/>
        </p:nvSpPr>
        <p:spPr>
          <a:xfrm>
            <a:off x="5367928" y="3329729"/>
            <a:ext cx="882595" cy="5847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5D9CF-229B-BADB-8E46-648B5E20C10F}"/>
              </a:ext>
            </a:extLst>
          </p:cNvPr>
          <p:cNvSpPr txBox="1"/>
          <p:nvPr/>
        </p:nvSpPr>
        <p:spPr>
          <a:xfrm>
            <a:off x="8670074" y="5110465"/>
            <a:ext cx="3118161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사진찍고</a:t>
            </a:r>
            <a:r>
              <a:rPr lang="ko-KR" altLang="en-US" dirty="0"/>
              <a:t> </a:t>
            </a:r>
            <a:r>
              <a:rPr lang="ko-KR" altLang="en-US" dirty="0" err="1"/>
              <a:t>경치구경하기</a:t>
            </a:r>
            <a:r>
              <a:rPr lang="ko-KR" altLang="en-US" dirty="0"/>
              <a:t> 좋은</a:t>
            </a:r>
            <a:endParaRPr lang="en-US" altLang="ko-KR" dirty="0"/>
          </a:p>
          <a:p>
            <a:r>
              <a:rPr lang="en-US" altLang="ko-KR" b="1" dirty="0"/>
              <a:t>‘</a:t>
            </a:r>
            <a:r>
              <a:rPr lang="ko-KR" altLang="en-US" b="1" dirty="0"/>
              <a:t>풍경 중심</a:t>
            </a:r>
            <a:r>
              <a:rPr lang="en-US" altLang="ko-KR" b="1" dirty="0"/>
              <a:t>‘ </a:t>
            </a:r>
            <a:r>
              <a:rPr lang="ko-KR" altLang="en-US" dirty="0"/>
              <a:t>여행지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C1FB3B-9BB4-FB8C-2E33-F55C84CBEC2E}"/>
              </a:ext>
            </a:extLst>
          </p:cNvPr>
          <p:cNvSpPr txBox="1"/>
          <p:nvPr/>
        </p:nvSpPr>
        <p:spPr>
          <a:xfrm>
            <a:off x="4767752" y="5110466"/>
            <a:ext cx="2656496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넓은 공간에서 체험하며</a:t>
            </a:r>
            <a:endParaRPr lang="en-US" altLang="ko-KR" dirty="0"/>
          </a:p>
          <a:p>
            <a:r>
              <a:rPr lang="ko-KR" altLang="en-US" dirty="0"/>
              <a:t>놀거리가 많은 여행지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BC736E-3479-70A2-53A4-F21C9C9FFF2D}"/>
              </a:ext>
            </a:extLst>
          </p:cNvPr>
          <p:cNvSpPr/>
          <p:nvPr/>
        </p:nvSpPr>
        <p:spPr>
          <a:xfrm>
            <a:off x="7762599" y="5240216"/>
            <a:ext cx="570367" cy="3903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EF42E-D8C1-B8BC-A16B-0DB635BF6B5E}"/>
              </a:ext>
            </a:extLst>
          </p:cNvPr>
          <p:cNvSpPr txBox="1"/>
          <p:nvPr/>
        </p:nvSpPr>
        <p:spPr>
          <a:xfrm>
            <a:off x="6374888" y="6015301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/>
              <a:t>소개문구와 실제 평가의 차이 존재</a:t>
            </a:r>
          </a:p>
        </p:txBody>
      </p:sp>
    </p:spTree>
    <p:extLst>
      <p:ext uri="{BB962C8B-B14F-4D97-AF65-F5344CB8AC3E}">
        <p14:creationId xmlns:p14="http://schemas.microsoft.com/office/powerpoint/2010/main" val="406105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4796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1-2. </a:t>
            </a:r>
            <a:r>
              <a:rPr lang="ko-KR" altLang="en-US" sz="3200" b="1" dirty="0" err="1"/>
              <a:t>차별점</a:t>
            </a:r>
            <a:r>
              <a:rPr lang="ko-KR" altLang="en-US" sz="3200" b="1" dirty="0"/>
              <a:t> 및 주요 기능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DB8FF-0CF0-6A6C-B746-70348E9C5718}"/>
              </a:ext>
            </a:extLst>
          </p:cNvPr>
          <p:cNvSpPr txBox="1"/>
          <p:nvPr/>
        </p:nvSpPr>
        <p:spPr>
          <a:xfrm>
            <a:off x="1740690" y="1424716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어플 여행지 추천 예시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E24F6A-EDD7-B125-B898-8A7BAF334DE1}"/>
              </a:ext>
            </a:extLst>
          </p:cNvPr>
          <p:cNvSpPr txBox="1"/>
          <p:nvPr/>
        </p:nvSpPr>
        <p:spPr>
          <a:xfrm>
            <a:off x="5514105" y="3376195"/>
            <a:ext cx="5440913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여행지에 대한 평가 지표를 제공하여</a:t>
            </a:r>
            <a:endParaRPr lang="en-US" altLang="ko-KR" dirty="0"/>
          </a:p>
          <a:p>
            <a:r>
              <a:rPr lang="ko-KR" altLang="en-US" dirty="0"/>
              <a:t>소개문구의 오해를 최소화해서 효율적인 조사 가능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41CC7C-C953-82AA-27E5-8A29C943BDB5}"/>
              </a:ext>
            </a:extLst>
          </p:cNvPr>
          <p:cNvGrpSpPr/>
          <p:nvPr/>
        </p:nvGrpSpPr>
        <p:grpSpPr>
          <a:xfrm>
            <a:off x="1868556" y="1925647"/>
            <a:ext cx="2757852" cy="4403591"/>
            <a:chOff x="1709358" y="1814329"/>
            <a:chExt cx="3012466" cy="48257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F498BE-EB35-3A58-61C7-D40614EF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0689" y="3085105"/>
              <a:ext cx="2981135" cy="355493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481199-27C9-ADF8-32D2-F5BBFC549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358" y="1814329"/>
              <a:ext cx="3012466" cy="1291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73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4796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1-3. </a:t>
            </a:r>
            <a:r>
              <a:rPr lang="ko-KR" altLang="en-US" sz="3200" b="1" dirty="0" err="1"/>
              <a:t>차별점</a:t>
            </a:r>
            <a:r>
              <a:rPr lang="ko-KR" altLang="en-US" sz="3200" b="1" dirty="0"/>
              <a:t> 및 주요 기능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DB8FF-0CF0-6A6C-B746-70348E9C5718}"/>
              </a:ext>
            </a:extLst>
          </p:cNvPr>
          <p:cNvSpPr txBox="1"/>
          <p:nvPr/>
        </p:nvSpPr>
        <p:spPr>
          <a:xfrm>
            <a:off x="1584117" y="1406400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 어플 </a:t>
            </a:r>
            <a:r>
              <a:rPr lang="en-US" altLang="ko-KR" dirty="0"/>
              <a:t>ChatGPT </a:t>
            </a:r>
            <a:r>
              <a:rPr lang="ko-KR" altLang="en-US" dirty="0"/>
              <a:t>채팅 예시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E24F6A-EDD7-B125-B898-8A7BAF334DE1}"/>
              </a:ext>
            </a:extLst>
          </p:cNvPr>
          <p:cNvSpPr txBox="1"/>
          <p:nvPr/>
        </p:nvSpPr>
        <p:spPr>
          <a:xfrm>
            <a:off x="5840109" y="3193315"/>
            <a:ext cx="4270721" cy="14773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챗봇을</a:t>
            </a:r>
            <a:r>
              <a:rPr lang="ko-KR" altLang="en-US" dirty="0"/>
              <a:t> 통해 여행지에 대한</a:t>
            </a:r>
            <a:endParaRPr lang="en-US" altLang="ko-KR" dirty="0"/>
          </a:p>
          <a:p>
            <a:r>
              <a:rPr lang="ko-KR" altLang="en-US" dirty="0"/>
              <a:t>추가적인 정보를 </a:t>
            </a:r>
            <a:r>
              <a:rPr lang="en-US" altLang="ko-KR" dirty="0"/>
              <a:t>AI</a:t>
            </a:r>
            <a:r>
              <a:rPr lang="ko-KR" altLang="en-US" dirty="0"/>
              <a:t>에게 물어볼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단순한 소개문구 외에도 추가적인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정보 획득 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F35E7E-F002-05A2-0449-370B2362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17" y="1860605"/>
            <a:ext cx="3201028" cy="4295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B03EA-D414-1092-B1BC-9FA3FB8D4114}"/>
              </a:ext>
            </a:extLst>
          </p:cNvPr>
          <p:cNvSpPr txBox="1"/>
          <p:nvPr/>
        </p:nvSpPr>
        <p:spPr>
          <a:xfrm>
            <a:off x="714487" y="6156056"/>
            <a:ext cx="4993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 툴로 만든 </a:t>
            </a:r>
            <a:r>
              <a:rPr lang="ko-KR" altLang="en-US" sz="1400" dirty="0" err="1"/>
              <a:t>어플에서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챗봇이</a:t>
            </a:r>
            <a:r>
              <a:rPr lang="en-US" altLang="ko-KR" sz="1400" dirty="0"/>
              <a:t> </a:t>
            </a:r>
            <a:r>
              <a:rPr lang="ko-KR" altLang="en-US" sz="1400" dirty="0"/>
              <a:t>작동하는 지 테스트한 사진</a:t>
            </a:r>
          </a:p>
        </p:txBody>
      </p:sp>
    </p:spTree>
    <p:extLst>
      <p:ext uri="{BB962C8B-B14F-4D97-AF65-F5344CB8AC3E}">
        <p14:creationId xmlns:p14="http://schemas.microsoft.com/office/powerpoint/2010/main" val="236435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5D6F07-6851-8DE8-3AEA-788A83C21F1E}"/>
              </a:ext>
            </a:extLst>
          </p:cNvPr>
          <p:cNvSpPr txBox="1"/>
          <p:nvPr/>
        </p:nvSpPr>
        <p:spPr>
          <a:xfrm>
            <a:off x="1269196" y="44605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시스템 구성도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1F83F-4E4D-553A-AB4E-FA9E1D07E333}"/>
              </a:ext>
            </a:extLst>
          </p:cNvPr>
          <p:cNvSpPr txBox="1"/>
          <p:nvPr/>
        </p:nvSpPr>
        <p:spPr>
          <a:xfrm>
            <a:off x="9140256" y="4773884"/>
            <a:ext cx="21346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웹크롤링</a:t>
            </a:r>
            <a:endParaRPr lang="en-US" altLang="ko-KR" dirty="0"/>
          </a:p>
          <a:p>
            <a:pPr algn="ctr"/>
            <a:r>
              <a:rPr lang="ko-KR" altLang="en-US" dirty="0"/>
              <a:t>사용 언어 </a:t>
            </a:r>
            <a:r>
              <a:rPr lang="en-US" altLang="ko-KR" dirty="0"/>
              <a:t>: Python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B06AB-5908-48D8-5E9B-CD58883CF461}"/>
              </a:ext>
            </a:extLst>
          </p:cNvPr>
          <p:cNvSpPr txBox="1"/>
          <p:nvPr/>
        </p:nvSpPr>
        <p:spPr>
          <a:xfrm>
            <a:off x="4954267" y="5840564"/>
            <a:ext cx="23439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데이터베이스에 저장</a:t>
            </a:r>
            <a:endParaRPr lang="en-US" altLang="ko-KR" dirty="0"/>
          </a:p>
          <a:p>
            <a:pPr algn="ctr"/>
            <a:r>
              <a:rPr lang="ko-KR" altLang="en-US" dirty="0"/>
              <a:t>사용 </a:t>
            </a:r>
            <a:r>
              <a:rPr lang="en-US" altLang="ko-KR" dirty="0"/>
              <a:t>: MySQL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8D5B8-F592-8299-530E-5CCCBECE66A7}"/>
              </a:ext>
            </a:extLst>
          </p:cNvPr>
          <p:cNvSpPr txBox="1"/>
          <p:nvPr/>
        </p:nvSpPr>
        <p:spPr>
          <a:xfrm>
            <a:off x="818010" y="5840564"/>
            <a:ext cx="27499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어플리케이션 개발</a:t>
            </a:r>
            <a:endParaRPr lang="en-US" altLang="ko-KR" dirty="0"/>
          </a:p>
          <a:p>
            <a:pPr algn="ctr"/>
            <a:r>
              <a:rPr lang="ko-KR" altLang="en-US" dirty="0"/>
              <a:t>개발 언어 </a:t>
            </a:r>
            <a:r>
              <a:rPr lang="en-US" altLang="ko-KR" dirty="0"/>
              <a:t>: Dart (Flutter)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43FB8-FF1C-8464-96E3-FD0774C0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750" y="1660099"/>
            <a:ext cx="2090996" cy="550264"/>
          </a:xfrm>
          <a:prstGeom prst="rect">
            <a:avLst/>
          </a:prstGeom>
        </p:spPr>
      </p:pic>
      <p:pic>
        <p:nvPicPr>
          <p:cNvPr id="4" name="Picture 2" descr="데이터 처리 무료 아이콘">
            <a:extLst>
              <a:ext uri="{FF2B5EF4-FFF2-40B4-BE49-F238E27FC236}">
                <a16:creationId xmlns:a16="http://schemas.microsoft.com/office/drawing/2014/main" id="{D428FBD4-7DD0-218F-B498-E1ED347F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05" y="3368063"/>
            <a:ext cx="1178701" cy="12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데이터 베이스 무료 아이콘">
            <a:extLst>
              <a:ext uri="{FF2B5EF4-FFF2-40B4-BE49-F238E27FC236}">
                <a16:creationId xmlns:a16="http://schemas.microsoft.com/office/drawing/2014/main" id="{E57F7F58-D860-44BF-116B-345737AD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47" y="4695453"/>
            <a:ext cx="874966" cy="94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54374AF-225D-E3D9-E29D-BEBD65399D27}"/>
              </a:ext>
            </a:extLst>
          </p:cNvPr>
          <p:cNvSpPr/>
          <p:nvPr/>
        </p:nvSpPr>
        <p:spPr>
          <a:xfrm rot="5400000">
            <a:off x="9920069" y="2671499"/>
            <a:ext cx="574997" cy="4208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 descr="스마트 폰 무료 아이콘">
            <a:extLst>
              <a:ext uri="{FF2B5EF4-FFF2-40B4-BE49-F238E27FC236}">
                <a16:creationId xmlns:a16="http://schemas.microsoft.com/office/drawing/2014/main" id="{B8B2422E-477D-5AE3-06E6-DF23FADD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27" y="4386713"/>
            <a:ext cx="1444145" cy="15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E65AAB-BEC4-BBA2-FC34-FA465AECF35A}"/>
              </a:ext>
            </a:extLst>
          </p:cNvPr>
          <p:cNvSpPr txBox="1"/>
          <p:nvPr/>
        </p:nvSpPr>
        <p:spPr>
          <a:xfrm>
            <a:off x="9368234" y="2284979"/>
            <a:ext cx="167866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여행지 정보 </a:t>
            </a:r>
            <a:r>
              <a:rPr lang="ko-KR" altLang="en-US" sz="1200" dirty="0" err="1"/>
              <a:t>웹크롤링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BB1308-55E8-BF0A-51B6-483DA6E37ABA}"/>
              </a:ext>
            </a:extLst>
          </p:cNvPr>
          <p:cNvSpPr txBox="1"/>
          <p:nvPr/>
        </p:nvSpPr>
        <p:spPr>
          <a:xfrm>
            <a:off x="580420" y="3989919"/>
            <a:ext cx="15247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여행지간 정보 전달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884A1-F92A-708F-782C-314E021CFD13}"/>
              </a:ext>
            </a:extLst>
          </p:cNvPr>
          <p:cNvSpPr txBox="1"/>
          <p:nvPr/>
        </p:nvSpPr>
        <p:spPr>
          <a:xfrm>
            <a:off x="2273989" y="3989794"/>
            <a:ext cx="1217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지도 정보 전달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AC2667-7F40-3A3C-962E-C881CC9CC147}"/>
              </a:ext>
            </a:extLst>
          </p:cNvPr>
          <p:cNvSpPr txBox="1"/>
          <p:nvPr/>
        </p:nvSpPr>
        <p:spPr>
          <a:xfrm>
            <a:off x="1459902" y="3319388"/>
            <a:ext cx="145995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/>
              <a:t>Web Server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38EB52F-6B62-B64A-E8BB-F821D6289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327" y="2043637"/>
            <a:ext cx="1943100" cy="438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595E5FB-A9A2-B66F-2BD7-B77485EDC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010" y="2508012"/>
            <a:ext cx="1178701" cy="11322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5A6BC24-8513-6CE6-AFB9-2D936E8025F5}"/>
              </a:ext>
            </a:extLst>
          </p:cNvPr>
          <p:cNvSpPr txBox="1"/>
          <p:nvPr/>
        </p:nvSpPr>
        <p:spPr>
          <a:xfrm>
            <a:off x="3401698" y="5261253"/>
            <a:ext cx="194158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여행지 및 지표 정보 전달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97AEFA9-74B8-5765-D696-5F3027C86FC2}"/>
              </a:ext>
            </a:extLst>
          </p:cNvPr>
          <p:cNvSpPr/>
          <p:nvPr/>
        </p:nvSpPr>
        <p:spPr>
          <a:xfrm rot="5400000">
            <a:off x="5741535" y="4104128"/>
            <a:ext cx="672209" cy="2113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B2F89E-576C-E83E-AEA9-2DD08C559338}"/>
              </a:ext>
            </a:extLst>
          </p:cNvPr>
          <p:cNvSpPr txBox="1"/>
          <p:nvPr/>
        </p:nvSpPr>
        <p:spPr>
          <a:xfrm>
            <a:off x="8246224" y="4065679"/>
            <a:ext cx="13708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여행지 정보 전달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7E2ADB-91CA-D047-49E9-E2E134E9562F}"/>
              </a:ext>
            </a:extLst>
          </p:cNvPr>
          <p:cNvSpPr txBox="1"/>
          <p:nvPr/>
        </p:nvSpPr>
        <p:spPr>
          <a:xfrm>
            <a:off x="6197203" y="4024949"/>
            <a:ext cx="13708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여행지 점수 제공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7875778-79AD-1146-08DD-DD43726438ED}"/>
              </a:ext>
            </a:extLst>
          </p:cNvPr>
          <p:cNvCxnSpPr>
            <a:cxnSpLocks/>
            <a:stCxn id="4" idx="1"/>
            <a:endCxn id="41" idx="3"/>
          </p:cNvCxnSpPr>
          <p:nvPr/>
        </p:nvCxnSpPr>
        <p:spPr>
          <a:xfrm rot="10800000">
            <a:off x="6650711" y="3074161"/>
            <a:ext cx="3062494" cy="933265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9F219CA-ABA4-CF78-E0B6-0ECCA2C394BF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rot="10800000" flipV="1">
            <a:off x="6539513" y="4007424"/>
            <a:ext cx="3173692" cy="1162635"/>
          </a:xfrm>
          <a:prstGeom prst="bentConnector3">
            <a:avLst>
              <a:gd name="adj1" fmla="val 482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83754C5-DB36-6B3E-CED4-7F3B71A3EDE2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flipH="1">
            <a:off x="2915072" y="5170060"/>
            <a:ext cx="27494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544930-0973-DBF4-EE1A-500ABF8E1010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189307" y="3688720"/>
            <a:ext cx="571" cy="9000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0F67E6D-67A7-6D18-8BEA-15CA3041A39F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H="1" flipV="1">
            <a:off x="2189877" y="2481787"/>
            <a:ext cx="1" cy="83760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847DAE1-9853-00F7-B9DF-B4176F7767D8}"/>
              </a:ext>
            </a:extLst>
          </p:cNvPr>
          <p:cNvSpPr txBox="1"/>
          <p:nvPr/>
        </p:nvSpPr>
        <p:spPr>
          <a:xfrm>
            <a:off x="580420" y="2766720"/>
            <a:ext cx="15247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여행지간 정보 전달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19476A-7E1E-2FAB-49F7-E12DCAA06215}"/>
              </a:ext>
            </a:extLst>
          </p:cNvPr>
          <p:cNvSpPr txBox="1"/>
          <p:nvPr/>
        </p:nvSpPr>
        <p:spPr>
          <a:xfrm>
            <a:off x="2273989" y="2773086"/>
            <a:ext cx="1217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지도 정보 전달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F82D0DA1-B1B0-4A84-D0B8-ECFE4E46A316}"/>
              </a:ext>
            </a:extLst>
          </p:cNvPr>
          <p:cNvCxnSpPr>
            <a:cxnSpLocks/>
            <a:stCxn id="41" idx="1"/>
            <a:endCxn id="11" idx="3"/>
          </p:cNvCxnSpPr>
          <p:nvPr/>
        </p:nvCxnSpPr>
        <p:spPr>
          <a:xfrm rot="10800000" flipV="1">
            <a:off x="2915072" y="3074160"/>
            <a:ext cx="2556938" cy="2095900"/>
          </a:xfrm>
          <a:prstGeom prst="bentConnector3">
            <a:avLst>
              <a:gd name="adj1" fmla="val 44713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64E0CF4-0EEB-6C97-FA61-4B6CCCE023F0}"/>
              </a:ext>
            </a:extLst>
          </p:cNvPr>
          <p:cNvSpPr txBox="1"/>
          <p:nvPr/>
        </p:nvSpPr>
        <p:spPr>
          <a:xfrm>
            <a:off x="4372488" y="2705969"/>
            <a:ext cx="85472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챗봇</a:t>
            </a:r>
            <a:r>
              <a:rPr lang="ko-KR" altLang="en-US" sz="1200" dirty="0"/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47044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678</Words>
  <Application>Microsoft Office PowerPoint</Application>
  <PresentationFormat>와이드스크린</PresentationFormat>
  <Paragraphs>133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이창민</cp:lastModifiedBy>
  <cp:revision>340</cp:revision>
  <dcterms:created xsi:type="dcterms:W3CDTF">2023-03-31T10:19:41Z</dcterms:created>
  <dcterms:modified xsi:type="dcterms:W3CDTF">2023-06-11T06:35:11Z</dcterms:modified>
</cp:coreProperties>
</file>